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9" r:id="rId3"/>
    <p:sldId id="286" r:id="rId4"/>
    <p:sldId id="287" r:id="rId5"/>
    <p:sldId id="288" r:id="rId6"/>
    <p:sldId id="289" r:id="rId7"/>
    <p:sldId id="290" r:id="rId8"/>
    <p:sldId id="279" r:id="rId9"/>
    <p:sldId id="280" r:id="rId10"/>
    <p:sldId id="281" r:id="rId11"/>
    <p:sldId id="282" r:id="rId12"/>
    <p:sldId id="283" r:id="rId13"/>
    <p:sldId id="284" r:id="rId14"/>
    <p:sldId id="260" r:id="rId15"/>
    <p:sldId id="262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91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5ED690-AB53-4216-AFA4-FE5906FFCE5E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B6CB2A7-1BBB-4923-8DFB-A11C269911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E2058B-14D6-4E05-A4AA-4B5336FEA50B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A603A-2CA3-4E58-839E-AAD6C1490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127F62-48D5-4DA2-939C-93FA86677348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82D04-3FF4-4B15-B81D-5DEEAE7905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B06BC-3371-4353-AFCE-FCC471F6E5DA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E004670-5CD3-487D-8199-1A62B5D93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884111-D1FB-467C-99E8-F166E48F701F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A58CF-70E9-48E7-BDE0-1D696CE16B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235C7D-D7DF-4B6C-BAC4-DFC9948C260C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14867-566F-4FE6-87A8-93A90177A7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FB223-CF3E-4568-90BD-57C4B7451F9F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F00C3DB2-0170-4BF3-892B-128C66723D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A0DC51-78FC-4B58-9E71-7DB1233B0060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2033E-742E-4FE9-8FF0-C8F489EC04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1EC27D-5D63-4E3B-AE74-055CE2D11E61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8162F-B334-4278-B1A0-733E42C38F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456CB6-936C-418C-BC6C-E6CAA4A0F93A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26E2-FFEB-4F6F-941C-2AA78559C1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B3B668-7443-471F-B54B-D70A46B2F75F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7C540-A25B-40B8-8C29-40DDCDF471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04603F0-D525-48B3-BEA8-141CB9F8186E}" type="datetimeFigureOut">
              <a:rPr lang="ru-RU" smtClean="0"/>
              <a:pPr>
                <a:defRPr/>
              </a:pPr>
              <a:t>17.09.2022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6BDF1CF-7C65-451C-B830-295D025F0D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rusdtp.ru/uploads/posts/2010-04/1271956062_image_big_23866.jpg" TargetMode="External"/><Relationship Id="rId13" Type="http://schemas.openxmlformats.org/officeDocument/2006/relationships/hyperlink" Target="http://dorznakrf.ru/files/image/kvadratnye.png" TargetMode="External"/><Relationship Id="rId18" Type="http://schemas.openxmlformats.org/officeDocument/2006/relationships/hyperlink" Target="http://obwest.ru/origdocs/15/14142/14142_html_m6ffe3fba.png" TargetMode="External"/><Relationship Id="rId3" Type="http://schemas.openxmlformats.org/officeDocument/2006/relationships/hyperlink" Target="https://im3-tub-ru.yandex.net/i?id=f3a9dff1f1103077380b8d46ea836cec&amp;n=33&amp;h=215&amp;w=108" TargetMode="External"/><Relationship Id="rId21" Type="http://schemas.openxmlformats.org/officeDocument/2006/relationships/hyperlink" Target="http://skyslogan.ru/uploads/posts/2014-08/1408961110_2014-08-25_140240.jpg" TargetMode="External"/><Relationship Id="rId7" Type="http://schemas.openxmlformats.org/officeDocument/2006/relationships/hyperlink" Target="http://crashphoto.ru/uploads/posts/2010-12/1291813234_rs6-4000.jpg" TargetMode="External"/><Relationship Id="rId12" Type="http://schemas.openxmlformats.org/officeDocument/2006/relationships/hyperlink" Target="http://s011.radikal.ru/i318/1201/97/84b8807748c4.jpg" TargetMode="External"/><Relationship Id="rId17" Type="http://schemas.openxmlformats.org/officeDocument/2006/relationships/hyperlink" Target="http://www.uralsafety.ru/files/3_18_2_big.png" TargetMode="External"/><Relationship Id="rId25" Type="http://schemas.openxmlformats.org/officeDocument/2006/relationships/hyperlink" Target="http://veselajashkola.ru/interesno/" TargetMode="External"/><Relationship Id="rId2" Type="http://schemas.openxmlformats.org/officeDocument/2006/relationships/hyperlink" Target="http://poiskvideomp3.ru/img.php?aHR0cDovL2kueXRpbWcuY29tL3ZpL0tlRXlVaXdWbEo4L3NkZGVmYXVsdC5qcGc=.jpg" TargetMode="External"/><Relationship Id="rId16" Type="http://schemas.openxmlformats.org/officeDocument/2006/relationships/hyperlink" Target="http://dic.academic.ru/pictures/wiki/files/66/Bicycles_prohibited.png" TargetMode="External"/><Relationship Id="rId20" Type="http://schemas.openxmlformats.org/officeDocument/2006/relationships/hyperlink" Target="http://img.autonet.ru/img/5441b7a7793b890830c3ab5a/autonews2-prew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uto-2000.niv.ru/images/auto/214-2.jpg" TargetMode="External"/><Relationship Id="rId11" Type="http://schemas.openxmlformats.org/officeDocument/2006/relationships/hyperlink" Target="http://img.tyt.by/n/povod.tut.by/pics/archive/svadba_/fotofakt/kareta_1.jpg" TargetMode="External"/><Relationship Id="rId24" Type="http://schemas.openxmlformats.org/officeDocument/2006/relationships/hyperlink" Target="http://www.shadrinsk.info/albums/183/2.1_jpg_840x840_q85.jpg" TargetMode="External"/><Relationship Id="rId5" Type="http://schemas.openxmlformats.org/officeDocument/2006/relationships/hyperlink" Target="https://upload.wikimedia.org/wikipedia/commons/2/2e/Daimler_DB18_Consort_e1_1952.JPG" TargetMode="External"/><Relationship Id="rId15" Type="http://schemas.openxmlformats.org/officeDocument/2006/relationships/hyperlink" Target="http://smk-tk.ru/upload/iblock/afe/afe8c1c244508cc172280fa84f838e7a.png" TargetMode="External"/><Relationship Id="rId23" Type="http://schemas.openxmlformats.org/officeDocument/2006/relationships/hyperlink" Target="http://osinavi.ru/my/70.jpg" TargetMode="External"/><Relationship Id="rId10" Type="http://schemas.openxmlformats.org/officeDocument/2006/relationships/hyperlink" Target="http://files.magicnet.ee/magic_news/magicnet.ee_dir0013/0a7ee341f930131212124324532453245454545454553a03d1824b895003d.jpg" TargetMode="External"/><Relationship Id="rId19" Type="http://schemas.openxmlformats.org/officeDocument/2006/relationships/hyperlink" Target="http://shkola459.my1.ru/_nw/2/85270139.jpg" TargetMode="External"/><Relationship Id="rId4" Type="http://schemas.openxmlformats.org/officeDocument/2006/relationships/hyperlink" Target="http://iledebeaute.ru/files/images/pub/part_0/18331/src/1927-Ford_Model_T.jpg?400_365" TargetMode="External"/><Relationship Id="rId9" Type="http://schemas.openxmlformats.org/officeDocument/2006/relationships/hyperlink" Target="http://s.fraza.ua/images/2013/03/27/%D0%BA5(1).jpg" TargetMode="External"/><Relationship Id="rId14" Type="http://schemas.openxmlformats.org/officeDocument/2006/relationships/hyperlink" Target="http://fb.ru/misc/i/gallery/14907/429063.jpg" TargetMode="External"/><Relationship Id="rId22" Type="http://schemas.openxmlformats.org/officeDocument/2006/relationships/hyperlink" Target="http://smk-tk.ru/upload/iblock/f13/f137408438def1de893b9b1e3146d344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700808"/>
            <a:ext cx="6096000" cy="457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Ярмарка знаний правил дорожного движения</a:t>
            </a: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 rot="5400000">
            <a:off x="3977934" y="3663026"/>
            <a:ext cx="1152128" cy="1836204"/>
          </a:xfrm>
          <a:prstGeom prst="snip1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82880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Как определить, что машина собирается повернуть направо?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86104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Машина </a:t>
            </a:r>
            <a:r>
              <a:rPr lang="ru-RU" sz="3200" dirty="0"/>
              <a:t>занимает первый, самый правый ряд, включается и мигает правый фонарик – указатель поворота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3528392"/>
          </a:xfrm>
        </p:spPr>
        <p:txBody>
          <a:bodyPr>
            <a:normAutofit fontScale="92500"/>
          </a:bodyPr>
          <a:lstStyle/>
          <a:p>
            <a:pPr algn="ctr">
              <a:buFont typeface="Arial" charset="0"/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Как правильно поступить старшему, сопровождающему группу детей при выходе из автобуса: выпустить детей и потом выйти или наоборот? И почему так?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458112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Надо </a:t>
            </a:r>
            <a:r>
              <a:rPr lang="ru-RU" sz="3200" dirty="0"/>
              <a:t>выйти первым, потому что дети могут выбежать на дорогу и попасть под машину, которую не заметили за автобусом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044824"/>
          </a:xfrm>
        </p:spPr>
        <p:txBody>
          <a:bodyPr>
            <a:normAutofit lnSpcReduction="10000"/>
          </a:bodyPr>
          <a:lstStyle/>
          <a:p>
            <a:pPr algn="ctr">
              <a:buFont typeface="Arial" charset="0"/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В каком случае разрешается переходить дорогу в произвольном месте?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3933056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Если </a:t>
            </a:r>
            <a:r>
              <a:rPr lang="ru-RU" sz="3200" dirty="0"/>
              <a:t>в зоне видимости нет «зебры», перекрестка и дорога хорошо просматривается в обе стороны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612776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Как поступить, если вы являетесь очевидцем ДТП?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350100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Вызвать </a:t>
            </a:r>
            <a:r>
              <a:rPr lang="ru-RU" sz="3200" dirty="0"/>
              <a:t>сотрудников ГИБДД, скорую, оказать первую помощь пострадавшим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vadratny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6425" y="762000"/>
            <a:ext cx="539115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u_aef5eccaca5d5b3e028b00058a610bb5_8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2476" y="829000"/>
            <a:ext cx="5219048" cy="52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icycles_prohibi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620688"/>
            <a:ext cx="5688632" cy="560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_18_2_b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4287" y="575109"/>
            <a:ext cx="5755426" cy="5707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101\Рабочий стол\Новая папка\знаки\Знаки (7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052736"/>
            <a:ext cx="28194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101\Рабочий стол\Новая папка\знаки\Знаки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052736"/>
            <a:ext cx="5715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928688" y="642938"/>
            <a:ext cx="7215187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В 1730 году издается указ «Извозчикам и прочим нам ездить, имея лошадей взнузданными, с опасением и смирением. За ослушание виновные 1 раз будут биты розгами, за вторую – кнутом, за третью – будут высланы на каторгу»</a:t>
            </a:r>
            <a:r>
              <a:rPr lang="ru-RU" b="1" dirty="0">
                <a:latin typeface="Comic Sans MS" pitchFamily="66" charset="0"/>
              </a:rPr>
              <a:t> </a:t>
            </a:r>
          </a:p>
          <a:p>
            <a:endParaRPr lang="ru-RU" b="1" dirty="0" smtClean="0"/>
          </a:p>
          <a:p>
            <a:r>
              <a:rPr lang="ru-RU" b="1" dirty="0" smtClean="0"/>
              <a:t>1812 </a:t>
            </a:r>
            <a:r>
              <a:rPr lang="ru-RU" b="1" dirty="0"/>
              <a:t>год. Выпущены правила, в которых устанавливалось:</a:t>
            </a:r>
          </a:p>
          <a:p>
            <a:r>
              <a:rPr lang="ru-RU" b="1" dirty="0"/>
              <a:t>*правостороннее движение;</a:t>
            </a:r>
          </a:p>
          <a:p>
            <a:r>
              <a:rPr lang="ru-RU" b="1" dirty="0"/>
              <a:t>*номерные знаки для экипажей;</a:t>
            </a:r>
          </a:p>
          <a:p>
            <a:r>
              <a:rPr lang="ru-RU" b="1" dirty="0"/>
              <a:t>*ограничение скорости движения;</a:t>
            </a:r>
          </a:p>
          <a:p>
            <a:r>
              <a:rPr lang="ru-RU" b="1" dirty="0"/>
              <a:t>*требования к техническому состоянию экипажей.</a:t>
            </a:r>
            <a:r>
              <a:rPr lang="ru-RU" b="1" dirty="0">
                <a:latin typeface="Comic Sans MS" pitchFamily="66" charset="0"/>
              </a:rPr>
              <a:t> </a:t>
            </a:r>
            <a:endParaRPr lang="ru-RU" b="1" dirty="0" smtClean="0">
              <a:latin typeface="Comic Sans MS" pitchFamily="66" charset="0"/>
            </a:endParaRPr>
          </a:p>
          <a:p>
            <a:endParaRPr lang="ru-RU" b="1" dirty="0">
              <a:latin typeface="Comic Sans MS" pitchFamily="66" charset="0"/>
            </a:endParaRPr>
          </a:p>
          <a:p>
            <a:r>
              <a:rPr lang="ru-RU" b="1" dirty="0"/>
              <a:t>В 1920 году в Москве издан декрет «Об автодвижении в Москве и ее окрестностях», где оговаривалась скорость – 15 км/час</a:t>
            </a:r>
            <a:r>
              <a:rPr lang="ru-RU" b="1" dirty="0" smtClean="0"/>
              <a:t>.</a:t>
            </a:r>
          </a:p>
          <a:p>
            <a:r>
              <a:rPr lang="ru-RU" b="1" dirty="0">
                <a:latin typeface="Comic Sans MS" pitchFamily="66" charset="0"/>
              </a:rPr>
              <a:t> </a:t>
            </a:r>
          </a:p>
          <a:p>
            <a:r>
              <a:rPr lang="ru-RU" b="1" dirty="0"/>
              <a:t>В 1961 году введены «Единые правила движения по улицам и дорогам</a:t>
            </a:r>
            <a:r>
              <a:rPr lang="ru-RU" b="1" dirty="0" smtClean="0"/>
              <a:t>».</a:t>
            </a:r>
            <a:r>
              <a:rPr lang="ru-RU" b="1" dirty="0" smtClean="0">
                <a:latin typeface="Comic Sans MS" pitchFamily="66" charset="0"/>
              </a:rPr>
              <a:t> </a:t>
            </a:r>
            <a:endParaRPr lang="ru-RU" b="1" dirty="0">
              <a:latin typeface="Comic Sans MS" pitchFamily="66" charset="0"/>
            </a:endParaRPr>
          </a:p>
          <a:p>
            <a:r>
              <a:rPr lang="ru-RU" b="1" dirty="0">
                <a:latin typeface="Comic Sans MS" pitchFamily="66" charset="0"/>
              </a:rPr>
              <a:t> 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В1968 году в ООН приняты международные ПДД.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utonews2-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408961110_2014-08-25_140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612" y="242887"/>
            <a:ext cx="7724775" cy="6372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101\Рабочий стол\Новая папка\знаки\Знаки (10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124744"/>
            <a:ext cx="28575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101\Рабочий стол\Новая папка\знаки\Знаки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484784"/>
            <a:ext cx="441007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.1_jpg_840x840_q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2"/>
          <p:cNvSpPr>
            <a:spLocks noChangeArrowheads="1"/>
          </p:cNvSpPr>
          <p:nvPr/>
        </p:nvSpPr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r>
              <a:rPr lang="ru-RU" b="1" dirty="0">
                <a:latin typeface="Arial" pitchFamily="34" charset="0"/>
                <a:ea typeface="Calibri" pitchFamily="34" charset="0"/>
                <a:cs typeface="Arial" pitchFamily="34" charset="0"/>
              </a:rPr>
              <a:t>Памятка для  всех взрослых</a:t>
            </a:r>
            <a:endParaRPr lang="ru-RU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i="1" dirty="0">
                <a:latin typeface="Arial" pitchFamily="34" charset="0"/>
                <a:ea typeface="Calibri" pitchFamily="34" charset="0"/>
                <a:cs typeface="Arial" pitchFamily="34" charset="0"/>
              </a:rPr>
              <a:t>Поздний осенний вечер…. Под конусом горящих фонарей блестит мокрый после дождя асфальт дороги, бледным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люминисцентом</a:t>
            </a:r>
            <a:r>
              <a:rPr lang="ru-RU" i="1" dirty="0">
                <a:latin typeface="Arial" pitchFamily="34" charset="0"/>
                <a:ea typeface="Calibri" pitchFamily="34" charset="0"/>
                <a:cs typeface="Arial" pitchFamily="34" charset="0"/>
              </a:rPr>
              <a:t> отражается треугольник знака «Внимание, дети!». С гулким шелестом проносятся редкие автомобили, выхватывая светом фар поздних пешеходов.</a:t>
            </a:r>
            <a:endParaRPr lang="ru-RU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i="1" dirty="0">
                <a:latin typeface="Arial" pitchFamily="34" charset="0"/>
                <a:ea typeface="Calibri" pitchFamily="34" charset="0"/>
                <a:cs typeface="Arial" pitchFamily="34" charset="0"/>
              </a:rPr>
              <a:t>На перекрестке мигающий желтый глазок светофора предупреждает всех о возможной опасности на кажущейся пустой и безлюдной дороге. Его вспышки – как напоминание всем нам: «Люди! Внимание! Не спешите, как угорелые по делам. Из-за вас самих они могут закончится не начавшись! Не летите сломя голову. Не будьте безрассудными, садясь за руль. Ваше безрассудство может обернуться большой бедой для многих. Слышите, визг тормозов, глухой удар…… И вот уже засыпающий город будоражит звук сирены «Скорой». Кто-то не доехал или не дошел домой….. Страшно за вас, за нас, за наши жизни. </a:t>
            </a:r>
            <a:endParaRPr lang="ru-RU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i="1" dirty="0">
                <a:latin typeface="Arial" pitchFamily="34" charset="0"/>
                <a:ea typeface="Calibri" pitchFamily="34" charset="0"/>
                <a:cs typeface="Arial" pitchFamily="34" charset="0"/>
              </a:rPr>
              <a:t>А всего-то будем внимательны на дорогах, в узких двориках и друг к другу. Выполняя законы улиц и дорог, мы можем избежать большие и малые неприятности.</a:t>
            </a:r>
            <a:endParaRPr lang="ru-RU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Уважаемые взрослые! Рядом с вами мы, ваши дети, которые смотрят на вас, подражают вам.</a:t>
            </a:r>
            <a:endParaRPr lang="ru-RU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Мы- ваша жизнь, ваше продолжение. Сохранить нашу жизнь, ваше будущее, обеспечить себе и нам здоровье –ваша  и наша главная задача. </a:t>
            </a:r>
            <a:endParaRPr lang="ru-RU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Соблюдайте правила дорожного движения!</a:t>
            </a:r>
            <a:endParaRPr lang="ru-RU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И – зеленого света нам всем на всех дорогах!</a:t>
            </a:r>
            <a:endParaRPr lang="ru-RU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i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С уважением и любовью к вам</a:t>
            </a:r>
            <a:endParaRPr lang="ru-RU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i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</a:t>
            </a:r>
            <a:r>
              <a:rPr lang="ru-RU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ваши </a:t>
            </a:r>
            <a:r>
              <a:rPr lang="ru-RU" i="1" dirty="0">
                <a:latin typeface="Arial" pitchFamily="34" charset="0"/>
                <a:ea typeface="Calibri" pitchFamily="34" charset="0"/>
                <a:cs typeface="Arial" pitchFamily="34" charset="0"/>
              </a:rPr>
              <a:t>дети!</a:t>
            </a:r>
            <a:endParaRPr lang="ru-RU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3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2654300"/>
          </a:xfrm>
        </p:spPr>
        <p:txBody>
          <a:bodyPr/>
          <a:lstStyle/>
          <a:p>
            <a:pPr algn="ctr"/>
            <a:r>
              <a:rPr lang="ru-RU" sz="8000" b="1" i="1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88640"/>
            <a:ext cx="1944216" cy="26064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ИСТОЧНИКИ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2657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1. Дорожные знаки -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2"/>
              </a:rPr>
              <a:t>http://poiskvideomp3.ru/img.php?aHR0cDovL2kueXRpbWcuY29tL3ZpL0tlRXlVaXdWbEo4L3NkZGVmYXVsdC5qcGc=.jpg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Рыцарь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3"/>
              </a:rPr>
              <a:t>https://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3"/>
              </a:rPr>
              <a:t>im3-tub-ru.yandex.net/i?id=f3a9dff1f1103077380b8d46ea836cec&amp;n=33&amp;h=215&amp;w=108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3. Автомобиль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Форда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4"/>
              </a:rPr>
              <a:t>iledebeaute.ru/files/images/pub/part_0/18331/src/1927-Ford_Model_T.jpg?400_365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4. Автомобиль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Даймлера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5"/>
              </a:rPr>
              <a:t>https://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5"/>
              </a:rPr>
              <a:t>upload.wikimedia.org/wikipedia/commons/2/2e/Daimler_DB18_Consort_e1_1952.JPG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5. Автомобиль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Ланчестера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6"/>
              </a:rPr>
              <a:t>http://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6"/>
              </a:rPr>
              <a:t>auto-2000.niv.ru/images/auto/214-2.jpg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6. Разбитая машина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7"/>
              </a:rPr>
              <a:t>http://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7"/>
              </a:rPr>
              <a:t>crashphoto.ru/uploads/posts/2010-12/1291813234_rs6-4000.jpg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7. Авария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8"/>
              </a:rPr>
              <a:t>http://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8"/>
              </a:rPr>
              <a:t>rusdtp.ru/uploads/posts/2010-04/1271956062_image_big_23866.jpg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8. Авария грузовика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9"/>
              </a:rPr>
              <a:t>http://s.fraza.ua/images/2013/03/27/%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9"/>
              </a:rPr>
              <a:t>D0%BA5%281%29.jpg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9. Массовое ДТП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0"/>
              </a:rPr>
              <a:t>http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10"/>
              </a:rPr>
              <a:t>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0"/>
              </a:rPr>
              <a:t>files.magicnet.ee/magic_news/magicnet.ee_dir0013/0a7ee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1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0"/>
              </a:rPr>
              <a:t>341f930131212124324532453245454545454553a03d1824b895003d.jpg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10. Упряжка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11"/>
              </a:rPr>
              <a:t>http://img.tyt.by/n/povod.tut.by/pics/archive/svadba_/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1"/>
              </a:rPr>
              <a:t>fotofakt/kareta_1.jpg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11. Королевская карета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12"/>
              </a:rPr>
              <a:t>http://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2"/>
              </a:rPr>
              <a:t>s011.radikal.ru/i318/1201/97/84b8807748c4.jpg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12. Знак «зебра»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3"/>
              </a:rPr>
              <a:t>http://dorznakrf.ru/files/image/kvadratnye.png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13. Знак «кирпич»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14"/>
              </a:rPr>
              <a:t>http://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4"/>
              </a:rPr>
              <a:t>fb.ru/misc/i/gallery/14907/429063.jpg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14. Знак «гудок» -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5"/>
              </a:rPr>
              <a:t>http://smk-tk.ru/upload/iblock/afe/afe8c1c244508cc172280fa84f838e7a.png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15. Знак «велосипед» -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6"/>
              </a:rPr>
              <a:t>http://dic.academic.ru/pictures/wiki/files/66/Bicycles_prohibited.png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16. Знак «поворот» -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7"/>
              </a:rPr>
              <a:t>http://www.uralsafety.ru/files/3_18_2_big.png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17. Знак «троллейбусная остановка» -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8"/>
              </a:rPr>
              <a:t>http://obwest.ru/origdocs/15/14142/14142_html_m6ffe3fba.png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18. Знак «дети» -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9"/>
              </a:rPr>
              <a:t>http://shkola459.my1.ru/_nw/2/85270139.jpg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19. Знак «остановка запрещена» -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20"/>
              </a:rPr>
              <a:t>http://img.autonet.ru/img/5441b7a7793b890830c3ab5a/autonews2-prew.jpg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20. Знак «дорожные работы» -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21"/>
              </a:rPr>
              <a:t>http://skyslogan.ru/uploads/posts/2014-08/1408961110_2014-08-25_140240.jpg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21. Знак «телефон» - 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22"/>
              </a:rPr>
              <a:t>http://smk-tk.ru/upload/iblock/f13/f137408438def1de893b9b1e3146d344.jpg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22. Знак «70» - 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23"/>
              </a:rPr>
              <a:t>http://osinavi.ru/my/70.jpg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23. Знак «главная дорога» -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24"/>
              </a:rPr>
              <a:t>http://www.shadrinsk.info/albums/183/2.1_jpg_840x840_q85.jpg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24. Тесты -  </a:t>
            </a:r>
            <a:r>
              <a:rPr lang="ru-RU" sz="1400" dirty="0">
                <a:latin typeface="Arial" pitchFamily="34" charset="0"/>
                <a:cs typeface="Arial" pitchFamily="34" charset="0"/>
                <a:hlinkClick r:id="rId25"/>
              </a:rPr>
              <a:t>http://veselajashkola.ru/interesno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25"/>
              </a:rPr>
              <a:t>/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400" dirty="0" smtClean="0">
                <a:latin typeface="Arial" pitchFamily="34" charset="0"/>
                <a:cs typeface="Arial" pitchFamily="34" charset="0"/>
              </a:rPr>
              <a:t>25. Карточки - </a:t>
            </a:r>
            <a:r>
              <a:rPr lang="ru-RU" sz="1400" dirty="0"/>
              <a:t>Предметная неделя по Правилам дорожного движения.- Изд. 2-е, переработанное./ Сост. </a:t>
            </a:r>
            <a:r>
              <a:rPr lang="ru-RU" sz="1400" dirty="0" err="1"/>
              <a:t>Поддубная</a:t>
            </a:r>
            <a:r>
              <a:rPr lang="ru-RU" sz="1400" dirty="0"/>
              <a:t> Л. Б. – Волгоград: ИТД «Корифей». – 128с</a:t>
            </a:r>
            <a:r>
              <a:rPr lang="ru-RU" sz="1400" dirty="0" smtClean="0"/>
              <a:t>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6191250" y="0"/>
            <a:ext cx="2952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692696"/>
            <a:ext cx="7204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 По какой стороне тротуара ходят?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755576" y="1916832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47664" y="191683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правой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755576" y="5157192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55576" y="3573016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47664" y="515719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правой и по левой, кому как хочется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357301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левой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6021288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Чтобы перейти к следующему слайду, нажми ПРОБЕЛ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7F73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7F732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1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2. Велосипедист, который ведет велосипед руками, обязан идти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755576" y="1916832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47664" y="191683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правому краю проезжей части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755576" y="5157192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55576" y="3573016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47664" y="515719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правому краю тротуара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357301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левому краю проезжей части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6021288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Чтобы перейти к следующему слайду, нажми ПРОБЕЛ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7F73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7F732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3. Где должна двигаться группа детей (колонна) на улице?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755576" y="1916832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47664" y="191683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краю проезжей части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755576" y="5157192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55576" y="3573016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47664" y="515719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середине улицы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357301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тротуару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6021288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Чтобы перейти к следующему слайду, нажми ПРОБЕЛ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7F73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7F73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4</a:t>
            </a:r>
            <a:r>
              <a:rPr lang="ru-RU" sz="3200" dirty="0" smtClean="0"/>
              <a:t>. Предупредительный сигнал об изменении направления движения велосипедист должен подавать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755576" y="2132856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47664" y="213285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Только при обгоне или повороте направо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755576" y="4941168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55576" y="3573016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19672" y="4725144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Всегда, когда изменяет направление движения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357301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Только при обгоне и повороте налево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6093296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Чтобы перейти к следующему слайду, нажми ПРОБЕЛ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7F73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7F732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40466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5. Что означает мигание зеленого сигнала светофора?</a:t>
            </a:r>
            <a:endParaRPr lang="ru-RU" sz="3200" dirty="0"/>
          </a:p>
        </p:txBody>
      </p:sp>
      <p:sp>
        <p:nvSpPr>
          <p:cNvPr id="10" name="Овал 9"/>
          <p:cNvSpPr/>
          <p:nvPr/>
        </p:nvSpPr>
        <p:spPr>
          <a:xfrm>
            <a:off x="755576" y="2132856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47664" y="213285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Нарушение контакта в светофоре</a:t>
            </a:r>
            <a:endParaRPr lang="ru-RU" sz="2800" dirty="0"/>
          </a:p>
        </p:txBody>
      </p:sp>
      <p:sp>
        <p:nvSpPr>
          <p:cNvPr id="12" name="Овал 11"/>
          <p:cNvSpPr/>
          <p:nvPr/>
        </p:nvSpPr>
        <p:spPr>
          <a:xfrm>
            <a:off x="755576" y="5085184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55576" y="3573016"/>
            <a:ext cx="504056" cy="5040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47664" y="4869160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Время сигнала истекает и сейчас включится запрещающий сигнал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357301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Переходить дорогу запрещается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339752" y="6021288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Чтобы перейти к следующему слайду, нажми ПРОБЕЛ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4514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7F73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7F732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9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9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2793479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Можно ли на велосипеде перевозить пассажиров? Если да, то кого и при каких условиях?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3573016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Водитель </a:t>
            </a:r>
            <a:r>
              <a:rPr lang="ru-RU" sz="3200" dirty="0"/>
              <a:t>с 14 лет и перевозить может только детей до 7 лет, если есть дополнительное сиденье на велосипеде и оборудованы подножки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262088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Что означает надпись 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«Опасность на повороте» 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на задней части автобуса?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3645024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При </a:t>
            </a:r>
            <a:r>
              <a:rPr lang="ru-RU" sz="3200" dirty="0"/>
              <a:t>повороте заднюю часть автобуса заносит, и он может сбить близко стоящего человека на поворотах. Надо стоять дальше от проезжей части.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408</TotalTime>
  <Words>993</Words>
  <Application>Microsoft Office PowerPoint</Application>
  <PresentationFormat>Экран (4:3)</PresentationFormat>
  <Paragraphs>90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Comic Sans MS</vt:lpstr>
      <vt:lpstr>Franklin Gothic Book</vt:lpstr>
      <vt:lpstr>Franklin Gothic Medium</vt:lpstr>
      <vt:lpstr>Times New Roman</vt:lpstr>
      <vt:lpstr>Wingdings 2</vt:lpstr>
      <vt:lpstr>Трек</vt:lpstr>
      <vt:lpstr>Ярмарка знаний правил дорожного движения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  <vt:lpstr>ИСТОЧНИКИ</vt:lpstr>
    </vt:vector>
  </TitlesOfParts>
  <Company>МОУ СОШ №4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101</dc:creator>
  <cp:lastModifiedBy>Наталия Балакирева</cp:lastModifiedBy>
  <cp:revision>54</cp:revision>
  <dcterms:created xsi:type="dcterms:W3CDTF">2009-11-12T09:59:13Z</dcterms:created>
  <dcterms:modified xsi:type="dcterms:W3CDTF">2022-09-17T17:34:35Z</dcterms:modified>
</cp:coreProperties>
</file>